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9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D5A5C-3E25-4D6F-85A7-95B3FDACFC3F}" type="datetimeFigureOut">
              <a:rPr lang="fr-FR" smtClean="0"/>
              <a:pPr/>
              <a:t>13/11/2013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5540E-072B-4B8F-ADDD-32F5DACC619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D5A5C-3E25-4D6F-85A7-95B3FDACFC3F}" type="datetimeFigureOut">
              <a:rPr lang="fr-FR" smtClean="0"/>
              <a:pPr/>
              <a:t>13/11/2013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5540E-072B-4B8F-ADDD-32F5DACC619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D5A5C-3E25-4D6F-85A7-95B3FDACFC3F}" type="datetimeFigureOut">
              <a:rPr lang="fr-FR" smtClean="0"/>
              <a:pPr/>
              <a:t>13/11/2013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5540E-072B-4B8F-ADDD-32F5DACC619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D5A5C-3E25-4D6F-85A7-95B3FDACFC3F}" type="datetimeFigureOut">
              <a:rPr lang="fr-FR" smtClean="0"/>
              <a:pPr/>
              <a:t>13/11/2013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5540E-072B-4B8F-ADDD-32F5DACC619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D5A5C-3E25-4D6F-85A7-95B3FDACFC3F}" type="datetimeFigureOut">
              <a:rPr lang="fr-FR" smtClean="0"/>
              <a:pPr/>
              <a:t>13/11/2013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5540E-072B-4B8F-ADDD-32F5DACC619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D5A5C-3E25-4D6F-85A7-95B3FDACFC3F}" type="datetimeFigureOut">
              <a:rPr lang="fr-FR" smtClean="0"/>
              <a:pPr/>
              <a:t>13/11/2013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5540E-072B-4B8F-ADDD-32F5DACC619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D5A5C-3E25-4D6F-85A7-95B3FDACFC3F}" type="datetimeFigureOut">
              <a:rPr lang="fr-FR" smtClean="0"/>
              <a:pPr/>
              <a:t>13/11/2013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5540E-072B-4B8F-ADDD-32F5DACC619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D5A5C-3E25-4D6F-85A7-95B3FDACFC3F}" type="datetimeFigureOut">
              <a:rPr lang="fr-FR" smtClean="0"/>
              <a:pPr/>
              <a:t>13/11/2013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5540E-072B-4B8F-ADDD-32F5DACC619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D5A5C-3E25-4D6F-85A7-95B3FDACFC3F}" type="datetimeFigureOut">
              <a:rPr lang="fr-FR" smtClean="0"/>
              <a:pPr/>
              <a:t>13/11/2013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5540E-072B-4B8F-ADDD-32F5DACC619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D5A5C-3E25-4D6F-85A7-95B3FDACFC3F}" type="datetimeFigureOut">
              <a:rPr lang="fr-FR" smtClean="0"/>
              <a:pPr/>
              <a:t>13/11/2013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5540E-072B-4B8F-ADDD-32F5DACC619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D5A5C-3E25-4D6F-85A7-95B3FDACFC3F}" type="datetimeFigureOut">
              <a:rPr lang="fr-FR" smtClean="0"/>
              <a:pPr/>
              <a:t>13/11/2013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5540E-072B-4B8F-ADDD-32F5DACC619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D5A5C-3E25-4D6F-85A7-95B3FDACFC3F}" type="datetimeFigureOut">
              <a:rPr lang="fr-FR" smtClean="0"/>
              <a:pPr/>
              <a:t>13/11/2013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5540E-072B-4B8F-ADDD-32F5DACC619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L’urgence en traumatologie</a:t>
            </a:r>
            <a:endParaRPr lang="fr-FR" dirty="0"/>
          </a:p>
        </p:txBody>
      </p:sp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fr-FR" sz="2000" dirty="0" smtClean="0">
                <a:solidFill>
                  <a:schemeClr val="tx1"/>
                </a:solidFill>
              </a:rPr>
              <a:t>Richard Ballas</a:t>
            </a:r>
          </a:p>
          <a:p>
            <a:r>
              <a:rPr lang="fr-FR" sz="2000" dirty="0" smtClean="0">
                <a:solidFill>
                  <a:schemeClr val="tx1"/>
                </a:solidFill>
              </a:rPr>
              <a:t>CHU de La Réunion, Saint-Pierre</a:t>
            </a:r>
          </a:p>
          <a:p>
            <a:r>
              <a:rPr lang="fr-FR" sz="2000" dirty="0" smtClean="0">
                <a:solidFill>
                  <a:schemeClr val="tx1"/>
                </a:solidFill>
              </a:rPr>
              <a:t>richardballas@yahoo.fr</a:t>
            </a:r>
          </a:p>
          <a:p>
            <a:endParaRPr lang="fr-FR" sz="2000" dirty="0">
              <a:solidFill>
                <a:schemeClr val="tx1"/>
              </a:solidFill>
            </a:endParaRPr>
          </a:p>
          <a:p>
            <a:r>
              <a:rPr lang="fr-FR" sz="2000" dirty="0" smtClean="0">
                <a:solidFill>
                  <a:schemeClr val="tx1"/>
                </a:solidFill>
              </a:rPr>
              <a:t>Trame du cours du Novembre 2013</a:t>
            </a:r>
          </a:p>
          <a:p>
            <a:endParaRPr lang="fr-FR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/>
              <a:t>Douleur++++</a:t>
            </a:r>
          </a:p>
          <a:p>
            <a:r>
              <a:rPr lang="fr-FR" dirty="0" smtClean="0"/>
              <a:t>Anesthésie/paralysie</a:t>
            </a:r>
          </a:p>
          <a:p>
            <a:endParaRPr lang="fr-FR" dirty="0" smtClean="0"/>
          </a:p>
          <a:p>
            <a:r>
              <a:rPr lang="fr-FR" dirty="0" smtClean="0"/>
              <a:t>Disparition des pouls</a:t>
            </a:r>
          </a:p>
          <a:p>
            <a:r>
              <a:rPr lang="fr-FR" dirty="0" smtClean="0"/>
              <a:t>Extrémité froide</a:t>
            </a:r>
          </a:p>
          <a:p>
            <a:r>
              <a:rPr lang="fr-FR" dirty="0" err="1" smtClean="0"/>
              <a:t>Paleur</a:t>
            </a:r>
            <a:r>
              <a:rPr lang="fr-FR" dirty="0" smtClean="0"/>
              <a:t>/Cyanose/nécrose</a:t>
            </a:r>
          </a:p>
          <a:p>
            <a:r>
              <a:rPr lang="fr-FR" dirty="0" smtClean="0"/>
              <a:t>Disparition du retour veineux</a:t>
            </a:r>
          </a:p>
          <a:p>
            <a:endParaRPr lang="fr-FR" dirty="0" smtClean="0"/>
          </a:p>
          <a:p>
            <a:r>
              <a:rPr lang="fr-FR" dirty="0" smtClean="0"/>
              <a:t>Recherche d une compression</a:t>
            </a:r>
          </a:p>
          <a:p>
            <a:r>
              <a:rPr lang="fr-FR" dirty="0" smtClean="0"/>
              <a:t>Ne pas surélevée</a:t>
            </a:r>
          </a:p>
          <a:p>
            <a:r>
              <a:rPr lang="fr-FR" dirty="0" smtClean="0"/>
              <a:t>Protection du membre : coton, réchauffer</a:t>
            </a:r>
          </a:p>
          <a:p>
            <a:endParaRPr lang="fr-FR" dirty="0" smtClean="0"/>
          </a:p>
          <a:p>
            <a:r>
              <a:rPr lang="fr-FR" dirty="0" err="1" smtClean="0"/>
              <a:t>AngioTDM</a:t>
            </a:r>
            <a:r>
              <a:rPr lang="fr-FR" dirty="0" smtClean="0"/>
              <a:t>, artériographie</a:t>
            </a:r>
          </a:p>
          <a:p>
            <a:endParaRPr lang="fr-FR" dirty="0" smtClean="0"/>
          </a:p>
          <a:p>
            <a:r>
              <a:rPr lang="fr-FR" dirty="0" smtClean="0"/>
              <a:t>Revascularisation en urgence : pontage, </a:t>
            </a:r>
            <a:r>
              <a:rPr lang="fr-FR" dirty="0" err="1" smtClean="0"/>
              <a:t>endoluminal</a:t>
            </a:r>
            <a:r>
              <a:rPr lang="fr-FR" dirty="0" smtClean="0"/>
              <a:t>, désobstruction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Lésion nerveuse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fr-FR" dirty="0" smtClean="0"/>
              <a:t>Mécanisme</a:t>
            </a:r>
          </a:p>
          <a:p>
            <a:pPr lvl="1"/>
            <a:r>
              <a:rPr lang="fr-FR" dirty="0" smtClean="0"/>
              <a:t>Section</a:t>
            </a:r>
          </a:p>
          <a:p>
            <a:pPr lvl="1"/>
            <a:r>
              <a:rPr lang="fr-FR" dirty="0" smtClean="0"/>
              <a:t>Compression</a:t>
            </a:r>
          </a:p>
          <a:p>
            <a:pPr lvl="1"/>
            <a:r>
              <a:rPr lang="fr-FR" dirty="0" smtClean="0"/>
              <a:t>Etirement</a:t>
            </a:r>
          </a:p>
          <a:p>
            <a:pPr lvl="1"/>
            <a:r>
              <a:rPr lang="fr-FR" dirty="0" smtClean="0"/>
              <a:t>Ischémie</a:t>
            </a:r>
          </a:p>
          <a:p>
            <a:pPr lvl="1"/>
            <a:r>
              <a:rPr lang="fr-FR" dirty="0" smtClean="0"/>
              <a:t>Iatrogénie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Douleur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Troubles de la sensibilité</a:t>
            </a:r>
          </a:p>
          <a:p>
            <a:pPr lvl="1"/>
            <a:r>
              <a:rPr lang="fr-FR" dirty="0" smtClean="0"/>
              <a:t>Paresthésie/dysesthésie</a:t>
            </a:r>
          </a:p>
          <a:p>
            <a:pPr lvl="1"/>
            <a:r>
              <a:rPr lang="fr-FR" dirty="0" smtClean="0"/>
              <a:t>Anesthésie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Trouble de la motricité</a:t>
            </a:r>
          </a:p>
          <a:p>
            <a:pPr lvl="1"/>
            <a:r>
              <a:rPr lang="fr-FR" dirty="0" smtClean="0"/>
              <a:t>Parésie</a:t>
            </a:r>
          </a:p>
          <a:p>
            <a:pPr lvl="1"/>
            <a:r>
              <a:rPr lang="fr-FR" dirty="0" smtClean="0"/>
              <a:t>Paralysie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Levée d’une compression urgente</a:t>
            </a:r>
          </a:p>
          <a:p>
            <a:endParaRPr lang="fr-FR" dirty="0" smtClean="0"/>
          </a:p>
          <a:p>
            <a:r>
              <a:rPr lang="fr-FR" dirty="0" smtClean="0"/>
              <a:t>A distance</a:t>
            </a:r>
          </a:p>
          <a:p>
            <a:pPr lvl="1"/>
            <a:r>
              <a:rPr lang="fr-FR" dirty="0" smtClean="0"/>
              <a:t>EMG</a:t>
            </a:r>
          </a:p>
          <a:p>
            <a:pPr lvl="1"/>
            <a:r>
              <a:rPr lang="fr-FR" dirty="0" smtClean="0"/>
              <a:t>(</a:t>
            </a:r>
            <a:r>
              <a:rPr lang="fr-FR" dirty="0" err="1" smtClean="0"/>
              <a:t>Re</a:t>
            </a:r>
            <a:r>
              <a:rPr lang="fr-FR" dirty="0" smtClean="0"/>
              <a:t>)intervention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2052" name="Picture 4" descr="C:\Users\Ballas\Desktop\Photos a trier\Photo01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996952"/>
            <a:ext cx="3888432" cy="29163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Luxations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/>
              <a:t>Perte de la congruence articulaire</a:t>
            </a:r>
          </a:p>
          <a:p>
            <a:endParaRPr lang="fr-FR" dirty="0" smtClean="0"/>
          </a:p>
          <a:p>
            <a:r>
              <a:rPr lang="fr-FR" dirty="0" smtClean="0"/>
              <a:t>Douleur</a:t>
            </a:r>
          </a:p>
          <a:p>
            <a:r>
              <a:rPr lang="fr-FR" dirty="0" smtClean="0"/>
              <a:t>Impotence articulaire</a:t>
            </a:r>
          </a:p>
          <a:p>
            <a:r>
              <a:rPr lang="fr-FR" dirty="0" smtClean="0"/>
              <a:t>Déformation</a:t>
            </a:r>
          </a:p>
          <a:p>
            <a:endParaRPr lang="fr-FR" dirty="0" smtClean="0"/>
          </a:p>
          <a:p>
            <a:r>
              <a:rPr lang="fr-FR" dirty="0" smtClean="0"/>
              <a:t>Articulation bloquée (ne pas forcer…)</a:t>
            </a:r>
          </a:p>
          <a:p>
            <a:endParaRPr lang="fr-FR" dirty="0" smtClean="0"/>
          </a:p>
          <a:p>
            <a:r>
              <a:rPr lang="fr-FR" dirty="0" smtClean="0"/>
              <a:t>Risque</a:t>
            </a:r>
          </a:p>
          <a:p>
            <a:pPr lvl="1"/>
            <a:r>
              <a:rPr lang="fr-FR" dirty="0" smtClean="0"/>
              <a:t>Vasculo-nerveux</a:t>
            </a:r>
          </a:p>
          <a:p>
            <a:pPr lvl="1"/>
            <a:r>
              <a:rPr lang="fr-FR" dirty="0" err="1" smtClean="0"/>
              <a:t>Capsulo</a:t>
            </a:r>
            <a:r>
              <a:rPr lang="fr-FR" dirty="0" smtClean="0"/>
              <a:t>-ligamentaire</a:t>
            </a:r>
          </a:p>
          <a:p>
            <a:pPr lvl="1"/>
            <a:r>
              <a:rPr lang="fr-FR" dirty="0" smtClean="0"/>
              <a:t>Cartilage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/>
              <a:t>Apres </a:t>
            </a:r>
            <a:r>
              <a:rPr lang="fr-FR" dirty="0" err="1" smtClean="0"/>
              <a:t>Rx</a:t>
            </a:r>
            <a:r>
              <a:rPr lang="fr-FR" dirty="0" smtClean="0"/>
              <a:t> (absence de fracture)</a:t>
            </a:r>
          </a:p>
          <a:p>
            <a:endParaRPr lang="fr-FR" dirty="0" smtClean="0"/>
          </a:p>
          <a:p>
            <a:r>
              <a:rPr lang="fr-FR" dirty="0" smtClean="0"/>
              <a:t>Réduction</a:t>
            </a:r>
          </a:p>
          <a:p>
            <a:pPr lvl="1"/>
            <a:r>
              <a:rPr lang="fr-FR" dirty="0" smtClean="0"/>
              <a:t>Aux </a:t>
            </a:r>
            <a:r>
              <a:rPr lang="fr-FR" dirty="0" err="1" smtClean="0"/>
              <a:t>Ug</a:t>
            </a:r>
            <a:endParaRPr lang="fr-FR" dirty="0" smtClean="0"/>
          </a:p>
          <a:p>
            <a:pPr lvl="1"/>
            <a:r>
              <a:rPr lang="fr-FR" dirty="0" smtClean="0"/>
              <a:t>Au Bloc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Accentuer la luxation et mouvement inverse</a:t>
            </a:r>
          </a:p>
          <a:p>
            <a:endParaRPr lang="fr-FR" dirty="0" smtClean="0"/>
          </a:p>
          <a:p>
            <a:r>
              <a:rPr lang="fr-FR" dirty="0" smtClean="0"/>
              <a:t>Contrôle </a:t>
            </a:r>
            <a:r>
              <a:rPr lang="fr-FR" dirty="0" err="1" smtClean="0"/>
              <a:t>Rx</a:t>
            </a:r>
            <a:r>
              <a:rPr lang="fr-FR" dirty="0" smtClean="0"/>
              <a:t> post-Réduction</a:t>
            </a:r>
          </a:p>
          <a:p>
            <a:endParaRPr lang="fr-FR" dirty="0" smtClean="0"/>
          </a:p>
          <a:p>
            <a:r>
              <a:rPr lang="fr-FR" dirty="0" smtClean="0"/>
              <a:t>Contrôle vasculo-nerveux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C:\Users\Ballas\Desktop\Médecine\Icono\Epaule\DSC0074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94767" y="3324225"/>
            <a:ext cx="4038600" cy="3028950"/>
          </a:xfrm>
          <a:prstGeom prst="rect">
            <a:avLst/>
          </a:prstGeom>
          <a:noFill/>
        </p:spPr>
      </p:pic>
      <p:pic>
        <p:nvPicPr>
          <p:cNvPr id="8" name="Picture 2" descr="C:\Users\Ballas\Desktop\Médecine\Icono\Cheville\DSC0068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9744" y="1600200"/>
            <a:ext cx="3395511" cy="4525963"/>
          </a:xfrm>
          <a:prstGeom prst="rect">
            <a:avLst/>
          </a:prstGeom>
          <a:noFill/>
        </p:spPr>
      </p:pic>
      <p:pic>
        <p:nvPicPr>
          <p:cNvPr id="1028" name="Picture 4" descr="C:\Users\Ballas\Desktop\Photos a trier\Photo0208.jpg"/>
          <p:cNvPicPr>
            <a:picLocks noChangeAspect="1" noChangeArrowheads="1"/>
          </p:cNvPicPr>
          <p:nvPr/>
        </p:nvPicPr>
        <p:blipFill>
          <a:blip r:embed="rId4" cstate="print"/>
          <a:srcRect b="4444"/>
          <a:stretch>
            <a:fillRect/>
          </a:stretch>
        </p:blipFill>
        <p:spPr bwMode="auto">
          <a:xfrm>
            <a:off x="179512" y="188640"/>
            <a:ext cx="4320480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 descr="C:\Users\Ballas\Desktop\ico ifsi\imagesCABTN2I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88640"/>
            <a:ext cx="2247900" cy="2028825"/>
          </a:xfrm>
          <a:prstGeom prst="rect">
            <a:avLst/>
          </a:prstGeom>
          <a:noFill/>
        </p:spPr>
      </p:pic>
      <p:pic>
        <p:nvPicPr>
          <p:cNvPr id="6147" name="Picture 3" descr="C:\Users\Ballas\Desktop\ico ifsi\imagesCAIXJANW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132856"/>
            <a:ext cx="3930121" cy="3742159"/>
          </a:xfrm>
          <a:prstGeom prst="rect">
            <a:avLst/>
          </a:prstGeom>
          <a:noFill/>
        </p:spPr>
      </p:pic>
      <p:pic>
        <p:nvPicPr>
          <p:cNvPr id="6148" name="Picture 4" descr="C:\Users\Ballas\Desktop\ico ifsi\imagesCAVESRK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0022" y="2564904"/>
            <a:ext cx="3795210" cy="3036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Syndrome des loges musculaires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 smtClean="0"/>
              <a:t>Ischémie musculaire</a:t>
            </a:r>
          </a:p>
          <a:p>
            <a:r>
              <a:rPr lang="fr-FR" dirty="0" smtClean="0"/>
              <a:t>Augmentation volume (</a:t>
            </a:r>
            <a:r>
              <a:rPr lang="fr-FR" dirty="0" err="1" smtClean="0"/>
              <a:t>oedeme</a:t>
            </a:r>
            <a:r>
              <a:rPr lang="fr-FR" dirty="0" smtClean="0"/>
              <a:t>)</a:t>
            </a:r>
          </a:p>
          <a:p>
            <a:r>
              <a:rPr lang="fr-FR" dirty="0" smtClean="0"/>
              <a:t>Au sein d’une loge aponévrotiques inextensible</a:t>
            </a:r>
          </a:p>
          <a:p>
            <a:r>
              <a:rPr lang="fr-FR" dirty="0" smtClean="0"/>
              <a:t>-&gt;augmentation de la pression de la loge</a:t>
            </a:r>
          </a:p>
          <a:p>
            <a:endParaRPr lang="fr-FR" dirty="0" smtClean="0"/>
          </a:p>
          <a:p>
            <a:r>
              <a:rPr lang="fr-FR" dirty="0" smtClean="0"/>
              <a:t>Fracture fermée</a:t>
            </a:r>
          </a:p>
          <a:p>
            <a:r>
              <a:rPr lang="fr-FR" dirty="0" smtClean="0"/>
              <a:t>Jambe</a:t>
            </a:r>
          </a:p>
          <a:p>
            <a:r>
              <a:rPr lang="fr-FR" dirty="0" smtClean="0"/>
              <a:t>Enclouée</a:t>
            </a:r>
          </a:p>
          <a:p>
            <a:r>
              <a:rPr lang="fr-FR" dirty="0" smtClean="0"/>
              <a:t>Jeune</a:t>
            </a:r>
          </a:p>
          <a:p>
            <a:endParaRPr lang="fr-FR" dirty="0" smtClean="0"/>
          </a:p>
          <a:p>
            <a:r>
              <a:rPr lang="fr-FR" dirty="0" err="1" smtClean="0"/>
              <a:t>Over-dose</a:t>
            </a:r>
            <a:r>
              <a:rPr lang="fr-FR" dirty="0" smtClean="0"/>
              <a:t>, </a:t>
            </a:r>
            <a:r>
              <a:rPr lang="fr-FR" dirty="0" err="1" smtClean="0"/>
              <a:t>crush</a:t>
            </a:r>
            <a:r>
              <a:rPr lang="fr-FR" dirty="0" smtClean="0"/>
              <a:t> syndrome</a:t>
            </a:r>
          </a:p>
          <a:p>
            <a:r>
              <a:rPr lang="fr-FR" dirty="0" smtClean="0"/>
              <a:t>Post-ischémie</a:t>
            </a:r>
          </a:p>
          <a:p>
            <a:r>
              <a:rPr lang="fr-FR" dirty="0" smtClean="0"/>
              <a:t>Brûlures</a:t>
            </a:r>
          </a:p>
          <a:p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Ischémie musculaire</a:t>
            </a:r>
          </a:p>
          <a:p>
            <a:r>
              <a:rPr lang="fr-FR" dirty="0" smtClean="0"/>
              <a:t>Puis atteinte nerveuse (sensitive)</a:t>
            </a:r>
          </a:p>
          <a:p>
            <a:r>
              <a:rPr lang="fr-FR" dirty="0" smtClean="0"/>
              <a:t>Pouls conservé</a:t>
            </a:r>
          </a:p>
          <a:p>
            <a:r>
              <a:rPr lang="fr-FR" dirty="0" smtClean="0"/>
              <a:t>En conséquence : Nécrose musculaire avec rétractions  et atteintes nerveuses = </a:t>
            </a:r>
            <a:r>
              <a:rPr lang="fr-FR" dirty="0" err="1" smtClean="0"/>
              <a:t>Sd</a:t>
            </a:r>
            <a:r>
              <a:rPr lang="fr-FR" dirty="0" smtClean="0"/>
              <a:t> de </a:t>
            </a:r>
            <a:r>
              <a:rPr lang="fr-FR" dirty="0" err="1" smtClean="0"/>
              <a:t>Volkmann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Clinique</a:t>
            </a:r>
          </a:p>
          <a:p>
            <a:pPr lvl="1"/>
            <a:r>
              <a:rPr lang="fr-FR" dirty="0" smtClean="0"/>
              <a:t>Douleur</a:t>
            </a:r>
          </a:p>
          <a:p>
            <a:pPr lvl="2"/>
            <a:r>
              <a:rPr lang="fr-FR" dirty="0" smtClean="0"/>
              <a:t>rebelles au palier 3</a:t>
            </a:r>
          </a:p>
          <a:p>
            <a:pPr lvl="2"/>
            <a:r>
              <a:rPr lang="fr-FR" dirty="0" smtClean="0"/>
              <a:t>Augmentée par la </a:t>
            </a:r>
            <a:r>
              <a:rPr lang="fr-FR" dirty="0" err="1" smtClean="0"/>
              <a:t>surelevation</a:t>
            </a:r>
            <a:endParaRPr lang="fr-FR" dirty="0" smtClean="0"/>
          </a:p>
          <a:p>
            <a:pPr lvl="1"/>
            <a:r>
              <a:rPr lang="fr-FR" dirty="0" smtClean="0"/>
              <a:t>Tension cutanée</a:t>
            </a:r>
          </a:p>
          <a:p>
            <a:pPr lvl="1"/>
            <a:r>
              <a:rPr lang="fr-FR" dirty="0" smtClean="0"/>
              <a:t>Paresthésie, hypoesthésie, anesthésie</a:t>
            </a:r>
          </a:p>
          <a:p>
            <a:pPr lvl="1"/>
            <a:r>
              <a:rPr lang="fr-FR" dirty="0" smtClean="0"/>
              <a:t>Puis parésie/paralysie</a:t>
            </a:r>
          </a:p>
          <a:p>
            <a:pPr lvl="1"/>
            <a:r>
              <a:rPr lang="fr-FR" dirty="0" smtClean="0"/>
              <a:t>Pouls conservé</a:t>
            </a:r>
          </a:p>
          <a:p>
            <a:pPr lvl="1"/>
            <a:r>
              <a:rPr lang="fr-FR" dirty="0" smtClean="0"/>
              <a:t>Mobilisation passive musculaire douloureuse</a:t>
            </a:r>
            <a:endParaRPr lang="fr-FR" dirty="0"/>
          </a:p>
        </p:txBody>
      </p:sp>
      <p:pic>
        <p:nvPicPr>
          <p:cNvPr id="3074" name="Picture 2" descr="C:\Users\Ballas\Desktop\ico ifsi\123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564904"/>
            <a:ext cx="2619375" cy="1743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fr-FR" dirty="0" smtClean="0"/>
              <a:t>Examen complémentaire : aucun qui retarde la pec</a:t>
            </a:r>
          </a:p>
          <a:p>
            <a:pPr lvl="1"/>
            <a:r>
              <a:rPr lang="fr-FR" dirty="0" smtClean="0"/>
              <a:t>Prise de pression</a:t>
            </a:r>
          </a:p>
          <a:p>
            <a:endParaRPr lang="fr-FR" dirty="0" smtClean="0"/>
          </a:p>
          <a:p>
            <a:r>
              <a:rPr lang="fr-FR" dirty="0" smtClean="0"/>
              <a:t>Traitement</a:t>
            </a:r>
          </a:p>
          <a:p>
            <a:pPr lvl="1"/>
            <a:r>
              <a:rPr lang="fr-FR" dirty="0" err="1" smtClean="0"/>
              <a:t>Aponévrotomie</a:t>
            </a:r>
            <a:r>
              <a:rPr lang="fr-FR" dirty="0" smtClean="0"/>
              <a:t> en urgence de </a:t>
            </a:r>
            <a:r>
              <a:rPr lang="fr-FR" smtClean="0"/>
              <a:t>loges concernées</a:t>
            </a:r>
            <a:endParaRPr lang="fr-FR" dirty="0" smtClean="0"/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Fermeture progressive</a:t>
            </a:r>
          </a:p>
          <a:p>
            <a:pPr lvl="1"/>
            <a:r>
              <a:rPr lang="fr-FR" dirty="0" smtClean="0"/>
              <a:t>Couverture cutanée : Greffe cutanée</a:t>
            </a:r>
            <a:endParaRPr lang="fr-FR" dirty="0"/>
          </a:p>
        </p:txBody>
      </p:sp>
      <p:pic>
        <p:nvPicPr>
          <p:cNvPr id="4098" name="Picture 2" descr="C:\Users\Ballas\Desktop\ico ifsi\1243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556792"/>
            <a:ext cx="2466975" cy="184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Pronostic vital</a:t>
            </a:r>
          </a:p>
          <a:p>
            <a:r>
              <a:rPr lang="fr-FR" dirty="0" smtClean="0"/>
              <a:t>Pronostic fonctionnel</a:t>
            </a:r>
          </a:p>
          <a:p>
            <a:endParaRPr lang="fr-FR" dirty="0"/>
          </a:p>
          <a:p>
            <a:r>
              <a:rPr lang="fr-FR" dirty="0" smtClean="0"/>
              <a:t>Cadre de l urgence:</a:t>
            </a:r>
          </a:p>
          <a:p>
            <a:pPr lvl="1"/>
            <a:r>
              <a:rPr lang="fr-FR" dirty="0" smtClean="0"/>
              <a:t>Pas de d attente de mise a jeun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Ttt le plus précoce</a:t>
            </a:r>
          </a:p>
          <a:p>
            <a:r>
              <a:rPr lang="fr-FR" dirty="0" smtClean="0"/>
              <a:t>Toujours &lt;6h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 descr="C:\Users\Ballas\Desktop\ico ifsi\imagesCA0636Q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996952"/>
            <a:ext cx="3656437" cy="2372097"/>
          </a:xfrm>
          <a:prstGeom prst="rect">
            <a:avLst/>
          </a:prstGeom>
          <a:noFill/>
        </p:spPr>
      </p:pic>
      <p:pic>
        <p:nvPicPr>
          <p:cNvPr id="5123" name="Picture 3" descr="C:\Users\Ballas\Desktop\ico ifsi\imagesCAOLACV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636912"/>
            <a:ext cx="3703087" cy="27850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Embolie graisseuse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FR" dirty="0" smtClean="0"/>
              <a:t>Rupture veineuse au contact d un tissu riche en graisse (moelle osseuse, tissu adipeux, graisse péri-pancréatique)											</a:t>
            </a:r>
          </a:p>
          <a:p>
            <a:r>
              <a:rPr lang="fr-FR" dirty="0" smtClean="0"/>
              <a:t>Pression tissulaire &gt; pression veineuse								</a:t>
            </a:r>
          </a:p>
          <a:p>
            <a:r>
              <a:rPr lang="fr-FR" dirty="0" smtClean="0"/>
              <a:t>Filtration et obstruction par la microcirculation pulmonaire : CPA				</a:t>
            </a:r>
          </a:p>
          <a:p>
            <a:r>
              <a:rPr lang="fr-FR" dirty="0" smtClean="0"/>
              <a:t>Discuté : toxicité directe des lipides sur </a:t>
            </a:r>
            <a:r>
              <a:rPr lang="fr-FR" dirty="0" err="1" smtClean="0"/>
              <a:t>pneumocytes</a:t>
            </a:r>
            <a:endParaRPr lang="fr-FR" dirty="0" smtClean="0"/>
          </a:p>
          <a:p>
            <a:pPr>
              <a:buNone/>
            </a:pPr>
            <a:r>
              <a:rPr lang="fr-FR" dirty="0" smtClean="0"/>
              <a:t> </a:t>
            </a:r>
          </a:p>
          <a:p>
            <a:r>
              <a:rPr lang="fr-FR" dirty="0" smtClean="0"/>
              <a:t>Facteurs favorisants : </a:t>
            </a:r>
          </a:p>
          <a:p>
            <a:pPr lvl="1"/>
            <a:r>
              <a:rPr lang="fr-FR" dirty="0" smtClean="0"/>
              <a:t>fémur, 2 os de la jambe</a:t>
            </a:r>
          </a:p>
          <a:p>
            <a:pPr lvl="1"/>
            <a:r>
              <a:rPr lang="fr-FR" dirty="0" smtClean="0"/>
              <a:t>adulte jeune</a:t>
            </a:r>
          </a:p>
          <a:p>
            <a:pPr lvl="1"/>
            <a:r>
              <a:rPr lang="fr-FR" dirty="0" smtClean="0"/>
              <a:t>fractures multiples</a:t>
            </a:r>
          </a:p>
          <a:p>
            <a:pPr lvl="1"/>
            <a:r>
              <a:rPr lang="fr-FR" dirty="0" smtClean="0"/>
              <a:t>instabilité du foyer </a:t>
            </a:r>
            <a:r>
              <a:rPr lang="fr-FR" dirty="0" err="1" smtClean="0"/>
              <a:t>fracturaire</a:t>
            </a:r>
            <a:endParaRPr lang="fr-FR" dirty="0" smtClean="0"/>
          </a:p>
          <a:p>
            <a:pPr lvl="1"/>
            <a:r>
              <a:rPr lang="fr-FR" dirty="0" smtClean="0"/>
              <a:t>fractures fermées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Clinique</a:t>
            </a:r>
          </a:p>
          <a:p>
            <a:pPr lvl="1"/>
            <a:r>
              <a:rPr lang="fr-FR" dirty="0" smtClean="0"/>
              <a:t>Intervalle libre 24/48h</a:t>
            </a:r>
          </a:p>
          <a:p>
            <a:pPr lvl="1"/>
            <a:r>
              <a:rPr lang="fr-FR" dirty="0" smtClean="0"/>
              <a:t>Hyperthermie en plateau</a:t>
            </a:r>
          </a:p>
          <a:p>
            <a:pPr lvl="1"/>
            <a:r>
              <a:rPr lang="fr-FR" dirty="0" smtClean="0"/>
              <a:t>Tachycardie</a:t>
            </a:r>
          </a:p>
          <a:p>
            <a:pPr lvl="1"/>
            <a:r>
              <a:rPr lang="fr-FR" dirty="0" smtClean="0"/>
              <a:t>Hypoxémie</a:t>
            </a:r>
          </a:p>
          <a:p>
            <a:pPr lvl="1"/>
            <a:r>
              <a:rPr lang="fr-FR" dirty="0" smtClean="0"/>
              <a:t>Insuffisance respiratoire aigüe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Troubles de conscience</a:t>
            </a:r>
          </a:p>
          <a:p>
            <a:pPr lvl="1"/>
            <a:r>
              <a:rPr lang="fr-FR" dirty="0" smtClean="0"/>
              <a:t>Purpura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SaO2</a:t>
            </a:r>
          </a:p>
          <a:p>
            <a:r>
              <a:rPr lang="fr-FR" dirty="0" smtClean="0"/>
              <a:t>Bio : NF</a:t>
            </a:r>
          </a:p>
          <a:p>
            <a:r>
              <a:rPr lang="fr-FR" dirty="0" smtClean="0"/>
              <a:t>Fond d’</a:t>
            </a:r>
            <a:r>
              <a:rPr lang="fr-FR" dirty="0" err="1" smtClean="0"/>
              <a:t>oeil</a:t>
            </a: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fr-FR" dirty="0" smtClean="0"/>
              <a:t>Prévention : précoce</a:t>
            </a:r>
          </a:p>
          <a:p>
            <a:pPr lvl="1"/>
            <a:r>
              <a:rPr lang="fr-FR" dirty="0" smtClean="0"/>
              <a:t>Réduction</a:t>
            </a:r>
          </a:p>
          <a:p>
            <a:pPr lvl="1"/>
            <a:r>
              <a:rPr lang="fr-FR" dirty="0" smtClean="0"/>
              <a:t>Immobilisation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Fracture de la diaphyse du fémur = Urgence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Traitement</a:t>
            </a:r>
          </a:p>
          <a:p>
            <a:pPr lvl="1"/>
            <a:r>
              <a:rPr lang="fr-FR" dirty="0" smtClean="0"/>
              <a:t>Soins de réanimation!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Fracture du col du fémur avant 55 ans…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fr-FR" dirty="0" smtClean="0"/>
              <a:t>Les complications précoces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 fontScale="47500" lnSpcReduction="20000"/>
          </a:bodyPr>
          <a:lstStyle/>
          <a:p>
            <a:r>
              <a:rPr lang="fr-FR" dirty="0" smtClean="0"/>
              <a:t>Peau</a:t>
            </a:r>
          </a:p>
          <a:p>
            <a:pPr lvl="1"/>
            <a:r>
              <a:rPr lang="fr-FR" dirty="0" smtClean="0"/>
              <a:t>Fracture ouverte</a:t>
            </a:r>
          </a:p>
          <a:p>
            <a:pPr lvl="1"/>
            <a:endParaRPr lang="fr-FR" dirty="0"/>
          </a:p>
          <a:p>
            <a:r>
              <a:rPr lang="fr-FR" dirty="0" smtClean="0"/>
              <a:t>Artères</a:t>
            </a:r>
          </a:p>
          <a:p>
            <a:pPr lvl="1"/>
            <a:r>
              <a:rPr lang="fr-FR" dirty="0" smtClean="0"/>
              <a:t>Ischémie</a:t>
            </a:r>
          </a:p>
          <a:p>
            <a:pPr lvl="1"/>
            <a:endParaRPr lang="fr-FR" dirty="0"/>
          </a:p>
          <a:p>
            <a:r>
              <a:rPr lang="fr-FR" dirty="0" smtClean="0"/>
              <a:t>Nerf</a:t>
            </a:r>
          </a:p>
          <a:p>
            <a:pPr lvl="1"/>
            <a:r>
              <a:rPr lang="fr-FR" dirty="0" smtClean="0"/>
              <a:t>Paralysie</a:t>
            </a:r>
          </a:p>
          <a:p>
            <a:pPr lvl="1"/>
            <a:endParaRPr lang="fr-FR" dirty="0"/>
          </a:p>
          <a:p>
            <a:r>
              <a:rPr lang="fr-FR" dirty="0" smtClean="0"/>
              <a:t>Articulation</a:t>
            </a:r>
          </a:p>
          <a:p>
            <a:pPr lvl="1"/>
            <a:r>
              <a:rPr lang="fr-FR" dirty="0" smtClean="0"/>
              <a:t>Lésion capsulaire et cartilagineuse</a:t>
            </a:r>
          </a:p>
          <a:p>
            <a:pPr lvl="1"/>
            <a:endParaRPr lang="fr-FR" dirty="0"/>
          </a:p>
          <a:p>
            <a:r>
              <a:rPr lang="fr-FR" dirty="0" smtClean="0"/>
              <a:t>Muscle</a:t>
            </a:r>
          </a:p>
          <a:p>
            <a:pPr lvl="1"/>
            <a:r>
              <a:rPr lang="fr-FR" dirty="0" smtClean="0"/>
              <a:t>Syndrome des loges</a:t>
            </a:r>
          </a:p>
          <a:p>
            <a:pPr lvl="1"/>
            <a:endParaRPr lang="fr-FR" dirty="0"/>
          </a:p>
          <a:p>
            <a:r>
              <a:rPr lang="fr-FR" dirty="0" smtClean="0"/>
              <a:t>Os long</a:t>
            </a:r>
          </a:p>
          <a:p>
            <a:pPr lvl="1"/>
            <a:r>
              <a:rPr lang="fr-FR" dirty="0" smtClean="0"/>
              <a:t>Embolie graisseuse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Organe </a:t>
            </a:r>
          </a:p>
          <a:p>
            <a:pPr lvl="1"/>
            <a:r>
              <a:rPr lang="fr-FR" dirty="0" smtClean="0"/>
              <a:t>PNT</a:t>
            </a:r>
          </a:p>
          <a:p>
            <a:pPr lvl="1"/>
            <a:r>
              <a:rPr lang="fr-FR" dirty="0" smtClean="0"/>
              <a:t>Bassin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Hémodynamique</a:t>
            </a:r>
          </a:p>
          <a:p>
            <a:pPr lvl="1"/>
            <a:r>
              <a:rPr lang="fr-FR" dirty="0" smtClean="0"/>
              <a:t>Hémorragie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Fracture ouvertes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Plaie communicante avec la fracture</a:t>
            </a:r>
          </a:p>
          <a:p>
            <a:r>
              <a:rPr lang="fr-FR" dirty="0" smtClean="0"/>
              <a:t>Du stade punctiforme à la perte de substance non réparable</a:t>
            </a:r>
          </a:p>
          <a:p>
            <a:endParaRPr lang="fr-FR" dirty="0" smtClean="0"/>
          </a:p>
          <a:p>
            <a:r>
              <a:rPr lang="fr-FR" dirty="0" smtClean="0"/>
              <a:t>Risque infectieux </a:t>
            </a:r>
          </a:p>
          <a:p>
            <a:endParaRPr lang="fr-FR" dirty="0" smtClean="0"/>
          </a:p>
          <a:p>
            <a:r>
              <a:rPr lang="fr-FR" dirty="0" smtClean="0"/>
              <a:t>Consolidation</a:t>
            </a:r>
          </a:p>
          <a:p>
            <a:pPr lvl="1"/>
            <a:r>
              <a:rPr lang="fr-FR" dirty="0" smtClean="0"/>
              <a:t>Retard de consolidation</a:t>
            </a:r>
          </a:p>
          <a:p>
            <a:pPr lvl="1"/>
            <a:r>
              <a:rPr lang="fr-FR" dirty="0" smtClean="0"/>
              <a:t>Pseudarthrose</a:t>
            </a:r>
            <a:endParaRPr lang="fr-FR" dirty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Prise en charge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 smtClean="0"/>
              <a:t>Urgence</a:t>
            </a:r>
          </a:p>
          <a:p>
            <a:endParaRPr lang="fr-FR" dirty="0"/>
          </a:p>
          <a:p>
            <a:r>
              <a:rPr lang="fr-FR" dirty="0" smtClean="0"/>
              <a:t>Conditionnement:</a:t>
            </a:r>
          </a:p>
          <a:p>
            <a:pPr lvl="1"/>
            <a:r>
              <a:rPr lang="fr-FR" dirty="0" smtClean="0"/>
              <a:t>Réduction si extériorisation osseuse</a:t>
            </a:r>
          </a:p>
          <a:p>
            <a:pPr lvl="1"/>
            <a:r>
              <a:rPr lang="fr-FR" dirty="0" smtClean="0"/>
              <a:t>Nettoyage local en attendant bloc</a:t>
            </a:r>
          </a:p>
          <a:p>
            <a:pPr lvl="1"/>
            <a:r>
              <a:rPr lang="fr-FR" dirty="0" smtClean="0"/>
              <a:t>Antibiothérapie : dose de charge (</a:t>
            </a:r>
            <a:r>
              <a:rPr lang="fr-FR" dirty="0" err="1" smtClean="0"/>
              <a:t>augmentin</a:t>
            </a:r>
            <a:r>
              <a:rPr lang="fr-FR" dirty="0" smtClean="0"/>
              <a:t> 2g)</a:t>
            </a:r>
          </a:p>
          <a:p>
            <a:pPr lvl="1"/>
            <a:r>
              <a:rPr lang="fr-FR" dirty="0" smtClean="0"/>
              <a:t>SAT-VAT</a:t>
            </a:r>
          </a:p>
          <a:p>
            <a:endParaRPr lang="fr-FR" dirty="0" smtClean="0"/>
          </a:p>
          <a:p>
            <a:r>
              <a:rPr lang="fr-FR" dirty="0" smtClean="0"/>
              <a:t>Traitement chirurgical</a:t>
            </a:r>
          </a:p>
          <a:p>
            <a:pPr lvl="1"/>
            <a:r>
              <a:rPr lang="fr-FR" dirty="0" smtClean="0"/>
              <a:t>Parage</a:t>
            </a:r>
          </a:p>
          <a:p>
            <a:pPr lvl="1"/>
            <a:r>
              <a:rPr lang="fr-FR" dirty="0" smtClean="0"/>
              <a:t>Lavage</a:t>
            </a:r>
          </a:p>
          <a:p>
            <a:pPr lvl="1"/>
            <a:r>
              <a:rPr lang="fr-FR" dirty="0" smtClean="0"/>
              <a:t>Réduction</a:t>
            </a:r>
          </a:p>
          <a:p>
            <a:pPr lvl="1"/>
            <a:r>
              <a:rPr lang="fr-FR" dirty="0" smtClean="0"/>
              <a:t>Fixation externe (fixateur externe)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C:\Users\Ballas\Desktop\Médecine\Icono\P82500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1027" name="Picture 3" descr="C:\Users\Ballas\Desktop\Médecine\Icono\P82500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Suites de bloc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62500" lnSpcReduction="20000"/>
          </a:bodyPr>
          <a:lstStyle/>
          <a:p>
            <a:r>
              <a:rPr lang="fr-FR" dirty="0" smtClean="0"/>
              <a:t>Soins quotidien des fiches du fixateur</a:t>
            </a:r>
          </a:p>
          <a:p>
            <a:pPr lvl="1"/>
            <a:r>
              <a:rPr lang="fr-FR" dirty="0" smtClean="0"/>
              <a:t>Enlever les croutes et dépôts</a:t>
            </a:r>
          </a:p>
          <a:p>
            <a:pPr lvl="1"/>
            <a:r>
              <a:rPr lang="fr-FR" dirty="0" smtClean="0"/>
              <a:t>Lutte contre les adhérences avec la peau</a:t>
            </a:r>
          </a:p>
          <a:p>
            <a:pPr lvl="1"/>
            <a:r>
              <a:rPr lang="fr-FR" dirty="0" smtClean="0"/>
              <a:t>Pas de milieu gras ni humide</a:t>
            </a:r>
          </a:p>
          <a:p>
            <a:pPr lvl="1"/>
            <a:r>
              <a:rPr lang="fr-FR" dirty="0" smtClean="0"/>
              <a:t>Pas d infection : lavage savon</a:t>
            </a:r>
          </a:p>
          <a:p>
            <a:pPr lvl="1"/>
            <a:r>
              <a:rPr lang="fr-FR" dirty="0" smtClean="0"/>
              <a:t>Infection fiches : antiseptique</a:t>
            </a:r>
          </a:p>
          <a:p>
            <a:pPr lvl="1"/>
            <a:r>
              <a:rPr lang="fr-FR" dirty="0" smtClean="0"/>
              <a:t>Lavage corps du fixateur eau+savon</a:t>
            </a:r>
          </a:p>
          <a:p>
            <a:pPr lvl="1"/>
            <a:endParaRPr lang="fr-FR" dirty="0"/>
          </a:p>
          <a:p>
            <a:r>
              <a:rPr lang="fr-FR" dirty="0" smtClean="0"/>
              <a:t>Surveillance évolution cicatricielle</a:t>
            </a:r>
          </a:p>
          <a:p>
            <a:pPr lvl="1"/>
            <a:r>
              <a:rPr lang="fr-FR" dirty="0" smtClean="0"/>
              <a:t>Écoulement : séreux, purulent?</a:t>
            </a:r>
          </a:p>
          <a:p>
            <a:pPr lvl="1"/>
            <a:r>
              <a:rPr lang="fr-FR" dirty="0" smtClean="0"/>
              <a:t>Drainage : prélèvement pour examen </a:t>
            </a:r>
            <a:r>
              <a:rPr lang="fr-FR" dirty="0" err="1" smtClean="0"/>
              <a:t>bactério</a:t>
            </a:r>
            <a:r>
              <a:rPr lang="fr-FR" dirty="0" smtClean="0"/>
              <a:t>?</a:t>
            </a:r>
          </a:p>
          <a:p>
            <a:pPr lvl="1"/>
            <a:r>
              <a:rPr lang="fr-FR" dirty="0" smtClean="0"/>
              <a:t>Antibiothérapie</a:t>
            </a:r>
          </a:p>
          <a:p>
            <a:pPr lvl="2"/>
            <a:r>
              <a:rPr lang="fr-FR" dirty="0" smtClean="0"/>
              <a:t>Cas simple : 48h</a:t>
            </a:r>
          </a:p>
          <a:p>
            <a:pPr lvl="2"/>
            <a:r>
              <a:rPr lang="fr-FR" dirty="0" smtClean="0"/>
              <a:t>Adapté au cas par cas</a:t>
            </a:r>
          </a:p>
          <a:p>
            <a:pPr lvl="2"/>
            <a:endParaRPr lang="fr-FR" dirty="0"/>
          </a:p>
          <a:p>
            <a:r>
              <a:rPr lang="fr-FR" dirty="0" smtClean="0"/>
              <a:t>Surveillance biologique</a:t>
            </a:r>
          </a:p>
          <a:p>
            <a:pPr lvl="1"/>
            <a:r>
              <a:rPr lang="fr-FR" dirty="0" smtClean="0"/>
              <a:t>NF, CRP</a:t>
            </a:r>
          </a:p>
          <a:p>
            <a:pPr lvl="1"/>
            <a:r>
              <a:rPr lang="fr-FR" dirty="0" smtClean="0"/>
              <a:t>Complications des ATB : hépatique, rénale, </a:t>
            </a:r>
            <a:r>
              <a:rPr lang="fr-FR" dirty="0" err="1" smtClean="0"/>
              <a:t>hématopoietique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Ischémie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Lésion artérielle</a:t>
            </a:r>
          </a:p>
          <a:p>
            <a:pPr lvl="1"/>
            <a:r>
              <a:rPr lang="fr-FR" dirty="0" smtClean="0"/>
              <a:t>Section</a:t>
            </a:r>
          </a:p>
          <a:p>
            <a:pPr lvl="1"/>
            <a:r>
              <a:rPr lang="fr-FR" dirty="0" smtClean="0"/>
              <a:t>Compression</a:t>
            </a:r>
          </a:p>
          <a:p>
            <a:pPr lvl="1"/>
            <a:r>
              <a:rPr lang="fr-FR" dirty="0" smtClean="0"/>
              <a:t>Dissection</a:t>
            </a:r>
          </a:p>
          <a:p>
            <a:pPr lvl="1"/>
            <a:r>
              <a:rPr lang="fr-FR" dirty="0" smtClean="0"/>
              <a:t>Thrombose</a:t>
            </a:r>
          </a:p>
          <a:p>
            <a:pPr lvl="1"/>
            <a:r>
              <a:rPr lang="fr-FR" dirty="0" smtClean="0"/>
              <a:t>Iatrogénie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Liée </a:t>
            </a:r>
          </a:p>
          <a:p>
            <a:pPr lvl="1"/>
            <a:r>
              <a:rPr lang="fr-FR" dirty="0" smtClean="0"/>
              <a:t>à la fracture</a:t>
            </a:r>
          </a:p>
          <a:p>
            <a:pPr lvl="1"/>
            <a:r>
              <a:rPr lang="fr-FR" dirty="0" smtClean="0"/>
              <a:t>Son déplacement</a:t>
            </a:r>
          </a:p>
          <a:p>
            <a:pPr lvl="1"/>
            <a:r>
              <a:rPr lang="fr-FR" dirty="0" smtClean="0"/>
              <a:t>Moyen contention inadapté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Picture 3" descr="C:\Users\Ballas\Desktop\Médecine\Icono\Coude\DSC0042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6" name="Picture 4" descr="C:\Users\Ballas\Desktop\ico ifsi\imagesCAVESRK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052736"/>
            <a:ext cx="3345160" cy="2676128"/>
          </a:xfrm>
          <a:prstGeom prst="rect">
            <a:avLst/>
          </a:prstGeom>
          <a:noFill/>
        </p:spPr>
      </p:pic>
      <p:pic>
        <p:nvPicPr>
          <p:cNvPr id="7170" name="Picture 2" descr="C:\Users\Ballas\Desktop\ico ifsi\untitled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861048"/>
            <a:ext cx="3345160" cy="2676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524</Words>
  <Application>Microsoft Office PowerPoint</Application>
  <PresentationFormat>Affichage à l'écran (4:3)</PresentationFormat>
  <Paragraphs>225</Paragraphs>
  <Slides>24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Thème Office</vt:lpstr>
      <vt:lpstr>L’urgence en traumatologie</vt:lpstr>
      <vt:lpstr>Diapositive 2</vt:lpstr>
      <vt:lpstr>Les complications précoces</vt:lpstr>
      <vt:lpstr>Fracture ouvertes</vt:lpstr>
      <vt:lpstr>Prise en charge</vt:lpstr>
      <vt:lpstr>Diapositive 6</vt:lpstr>
      <vt:lpstr>Suites de bloc</vt:lpstr>
      <vt:lpstr>Ischémie</vt:lpstr>
      <vt:lpstr>Diapositive 9</vt:lpstr>
      <vt:lpstr>Diapositive 10</vt:lpstr>
      <vt:lpstr>Lésion nerveuse</vt:lpstr>
      <vt:lpstr>Diapositive 12</vt:lpstr>
      <vt:lpstr>Les Luxations</vt:lpstr>
      <vt:lpstr>Diapositive 14</vt:lpstr>
      <vt:lpstr>Diapositive 15</vt:lpstr>
      <vt:lpstr>Diapositive 16</vt:lpstr>
      <vt:lpstr>Syndrome des loges musculaires</vt:lpstr>
      <vt:lpstr>Diapositive 18</vt:lpstr>
      <vt:lpstr>Diapositive 19</vt:lpstr>
      <vt:lpstr>Diapositive 20</vt:lpstr>
      <vt:lpstr>Embolie graisseuse</vt:lpstr>
      <vt:lpstr>Diapositive 22</vt:lpstr>
      <vt:lpstr>Diapositive 23</vt:lpstr>
      <vt:lpstr>Diapositive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L’urgence en traumatologie</dc:title>
  <dc:creator>Ballas</dc:creator>
  <cp:lastModifiedBy>Ballas</cp:lastModifiedBy>
  <cp:revision>45</cp:revision>
  <dcterms:created xsi:type="dcterms:W3CDTF">2013-01-21T17:12:04Z</dcterms:created>
  <dcterms:modified xsi:type="dcterms:W3CDTF">2013-11-13T13:23:01Z</dcterms:modified>
</cp:coreProperties>
</file>